
<file path=[Content_Types].xml><?xml version="1.0" encoding="utf-8"?>
<Types xmlns="http://schemas.openxmlformats.org/package/2006/content-types">
  <Default Extension="png" ContentType="image/pn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24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8" autoAdjust="0"/>
    <p:restoredTop sz="93455" autoAdjust="0"/>
  </p:normalViewPr>
  <p:slideViewPr>
    <p:cSldViewPr snapToGrid="0">
      <p:cViewPr varScale="1">
        <p:scale>
          <a:sx n="15" d="100"/>
          <a:sy n="15" d="100"/>
        </p:scale>
        <p:origin x="137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 Drugs included in second line regimen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0177933388719377"/>
          <c:y val="2.7777786353360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Feuil1!$A$1:$E$1</c:f>
              <c:strCache>
                <c:ptCount val="5"/>
                <c:pt idx="0">
                  <c:v>2NRTI + ATV/r</c:v>
                </c:pt>
                <c:pt idx="1">
                  <c:v>2NRTI + IDV/r</c:v>
                </c:pt>
                <c:pt idx="2">
                  <c:v>2NRTI + LPV/r</c:v>
                </c:pt>
                <c:pt idx="3">
                  <c:v>1NNRTI + ATV/r</c:v>
                </c:pt>
                <c:pt idx="4">
                  <c:v>2NRTI + SQV/r</c:v>
                </c:pt>
              </c:strCache>
            </c:strRef>
          </c:cat>
          <c:val>
            <c:numRef>
              <c:f>Feuil1!$A$2:$E$2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2DDA-4553-9340-8C9F019473AC}"/>
            </c:ext>
          </c:extLst>
        </c:ser>
        <c:ser>
          <c:idx val="1"/>
          <c:order val="1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Feuil1!$A$1:$E$1</c:f>
              <c:strCache>
                <c:ptCount val="5"/>
                <c:pt idx="0">
                  <c:v>2NRTI + ATV/r</c:v>
                </c:pt>
                <c:pt idx="1">
                  <c:v>2NRTI + IDV/r</c:v>
                </c:pt>
                <c:pt idx="2">
                  <c:v>2NRTI + LPV/r</c:v>
                </c:pt>
                <c:pt idx="3">
                  <c:v>1NNRTI + ATV/r</c:v>
                </c:pt>
                <c:pt idx="4">
                  <c:v>2NRTI + SQV/r</c:v>
                </c:pt>
              </c:strCache>
            </c:strRef>
          </c:cat>
          <c:val>
            <c:numRef>
              <c:f>Feuil1!$A$3:$E$3</c:f>
              <c:numCache>
                <c:formatCode>General</c:formatCode>
                <c:ptCount val="5"/>
                <c:pt idx="0">
                  <c:v>52.27</c:v>
                </c:pt>
                <c:pt idx="1">
                  <c:v>3.4</c:v>
                </c:pt>
                <c:pt idx="2">
                  <c:v>39.770000000000003</c:v>
                </c:pt>
                <c:pt idx="3">
                  <c:v>1.1299999999999999</c:v>
                </c:pt>
                <c:pt idx="4">
                  <c:v>1.1299999999999999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DA-4553-9340-8C9F019473AC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Feuil1!$A$1:$E$1</c:f>
              <c:strCache>
                <c:ptCount val="5"/>
                <c:pt idx="0">
                  <c:v>2NRTI + ATV/r</c:v>
                </c:pt>
                <c:pt idx="1">
                  <c:v>2NRTI + IDV/r</c:v>
                </c:pt>
                <c:pt idx="2">
                  <c:v>2NRTI + LPV/r</c:v>
                </c:pt>
                <c:pt idx="3">
                  <c:v>1NNRTI + ATV/r</c:v>
                </c:pt>
                <c:pt idx="4">
                  <c:v>2NRTI + SQV/r</c:v>
                </c:pt>
              </c:strCache>
            </c:strRef>
          </c:cat>
          <c:val>
            <c:numRef>
              <c:f>Feuil1!$A$4:$E$4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2DDA-4553-9340-8C9F019473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5869528"/>
        <c:axId val="245868352"/>
      </c:barChart>
      <c:catAx>
        <c:axId val="245869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5868352"/>
        <c:crosses val="autoZero"/>
        <c:auto val="1"/>
        <c:lblAlgn val="ctr"/>
        <c:lblOffset val="100"/>
        <c:noMultiLvlLbl val="0"/>
      </c:catAx>
      <c:valAx>
        <c:axId val="24586835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5869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  Drug resistance mutations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4163948411016656"/>
          <c:y val="3.9251222660132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Feuil2!$A$1:$I$1</c:f>
              <c:strCache>
                <c:ptCount val="9"/>
                <c:pt idx="0">
                  <c:v>V32F</c:v>
                </c:pt>
                <c:pt idx="1">
                  <c:v>M46I</c:v>
                </c:pt>
                <c:pt idx="2">
                  <c:v>I47IV/V/A</c:v>
                </c:pt>
                <c:pt idx="3">
                  <c:v>I50L</c:v>
                </c:pt>
                <c:pt idx="4">
                  <c:v>I54IM/M</c:v>
                </c:pt>
                <c:pt idx="5">
                  <c:v>L76V</c:v>
                </c:pt>
                <c:pt idx="6">
                  <c:v>V82S/T/A/F</c:v>
                </c:pt>
                <c:pt idx="7">
                  <c:v>I84V</c:v>
                </c:pt>
                <c:pt idx="8">
                  <c:v>L90M</c:v>
                </c:pt>
              </c:strCache>
            </c:strRef>
          </c:cat>
          <c:val>
            <c:numRef>
              <c:f>Feuil2!$A$2:$I$2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A6A0-4059-B6BD-6B39A4FABDA2}"/>
            </c:ext>
          </c:extLst>
        </c:ser>
        <c:ser>
          <c:idx val="1"/>
          <c:order val="1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Feuil2!$A$1:$I$1</c:f>
              <c:strCache>
                <c:ptCount val="9"/>
                <c:pt idx="0">
                  <c:v>V32F</c:v>
                </c:pt>
                <c:pt idx="1">
                  <c:v>M46I</c:v>
                </c:pt>
                <c:pt idx="2">
                  <c:v>I47IV/V/A</c:v>
                </c:pt>
                <c:pt idx="3">
                  <c:v>I50L</c:v>
                </c:pt>
                <c:pt idx="4">
                  <c:v>I54IM/M</c:v>
                </c:pt>
                <c:pt idx="5">
                  <c:v>L76V</c:v>
                </c:pt>
                <c:pt idx="6">
                  <c:v>V82S/T/A/F</c:v>
                </c:pt>
                <c:pt idx="7">
                  <c:v>I84V</c:v>
                </c:pt>
                <c:pt idx="8">
                  <c:v>L90M</c:v>
                </c:pt>
              </c:strCache>
            </c:strRef>
          </c:cat>
          <c:val>
            <c:numRef>
              <c:f>Feuil2!$A$3:$I$3</c:f>
              <c:numCache>
                <c:formatCode>General</c:formatCode>
                <c:ptCount val="9"/>
                <c:pt idx="0">
                  <c:v>4.54</c:v>
                </c:pt>
                <c:pt idx="1">
                  <c:v>38.630000000000003</c:v>
                </c:pt>
                <c:pt idx="2">
                  <c:v>7.95</c:v>
                </c:pt>
                <c:pt idx="3">
                  <c:v>4.54</c:v>
                </c:pt>
                <c:pt idx="4">
                  <c:v>12.5</c:v>
                </c:pt>
                <c:pt idx="5">
                  <c:v>14.77</c:v>
                </c:pt>
                <c:pt idx="6">
                  <c:v>11.36</c:v>
                </c:pt>
                <c:pt idx="7">
                  <c:v>21.59</c:v>
                </c:pt>
                <c:pt idx="8">
                  <c:v>5.68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A0-4059-B6BD-6B39A4FABDA2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Feuil2!$A$1:$I$1</c:f>
              <c:strCache>
                <c:ptCount val="9"/>
                <c:pt idx="0">
                  <c:v>V32F</c:v>
                </c:pt>
                <c:pt idx="1">
                  <c:v>M46I</c:v>
                </c:pt>
                <c:pt idx="2">
                  <c:v>I47IV/V/A</c:v>
                </c:pt>
                <c:pt idx="3">
                  <c:v>I50L</c:v>
                </c:pt>
                <c:pt idx="4">
                  <c:v>I54IM/M</c:v>
                </c:pt>
                <c:pt idx="5">
                  <c:v>L76V</c:v>
                </c:pt>
                <c:pt idx="6">
                  <c:v>V82S/T/A/F</c:v>
                </c:pt>
                <c:pt idx="7">
                  <c:v>I84V</c:v>
                </c:pt>
                <c:pt idx="8">
                  <c:v>L90M</c:v>
                </c:pt>
              </c:strCache>
            </c:strRef>
          </c:cat>
          <c:val>
            <c:numRef>
              <c:f>Feuil2!$A$4:$I$4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A6A0-4059-B6BD-6B39A4FABD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5868744"/>
        <c:axId val="245864432"/>
      </c:barChart>
      <c:catAx>
        <c:axId val="24586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5864432"/>
        <c:crosses val="autoZero"/>
        <c:auto val="1"/>
        <c:lblAlgn val="ctr"/>
        <c:lblOffset val="100"/>
        <c:noMultiLvlLbl val="0"/>
      </c:catAx>
      <c:valAx>
        <c:axId val="2458644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45868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C044F-8F5C-4344-B7FD-3D4267026911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27CE0-7E43-4680-B96B-CF2396CEF68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37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27CE0-7E43-4680-B96B-CF2396CEF6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chart" Target="../charts/char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chart" Target="../charts/chart1.xm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2803763" cy="3338521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94801" y="4338684"/>
            <a:ext cx="7939834" cy="2393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E7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HIV Gag mutations was reported to confer PI resistance in B subtypes but little is known about non-B. Understanding the role of P7–P6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gag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and characterize relevant mutational patterns, could help to reduce failures to PI 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E7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and methods</a:t>
            </a:r>
            <a:endParaRPr lang="en-US" sz="3200" dirty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We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conducted at CIRCB a cross-sectional study on 334 individuals (96 on PI). Resistance mutations (RMs) were analyzed in the protease using Stanford algorithm. Mutations were identified in P7–P6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gag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cleavage sites(CS) (P7/P1 and P1/P6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gag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and non-CS of each sequence using HXB2 and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BioEdit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Each Gag sequence was analyzed for the presence of P7–P6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gag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RMs known or not to be associated with resistance to PIs. Samples containing a mixture of wild type and mutant were scored as mutants. Statistical analysis was performed using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GraphPad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Prism 6 and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≤ 0.05 was considered significant. 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>
                <a:solidFill>
                  <a:srgbClr val="E7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3200" dirty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We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compared PI exposed patients to not exposed in P7–P6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gag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CS and non-CS. In CS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found RMs given as exposed/not exposed frequencies: I437V 0%/0.84%; L449P 73.9%/ 80%; P453L 9.37%/3.36% with the respective 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0.861;0.675;0.04 in P7/P1 CS for the first RM and P1/P6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gag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CS for the others. In non-CS, we found V467E 84.37%/92.47% (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=0.607) and two new mutations with high entropies Q476K 79.16%/0.84% and E477Q 79.16%/0% (p&lt; 0.0001). Among the 96 (44.31% men, Mean age [IR]=41.21±12.66 [7-70] yrs.), 76 were failing PI with RMs (38.63% M46I, 7.95% I47IV/V/A, 4.54% I50L, 12.5% I54IM/M, 14.77% L76V, 4.54%, V32F11.36% V82S/T/A/F, 21.59% I84V and 5.68% L90M). We found the prevalence of RMs in P7– P6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gag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 patients with PI-RMs as compared to those with no PI-RMs.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448984" y="4338684"/>
            <a:ext cx="9318429" cy="2393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b="1" dirty="0" smtClean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Mutations in term of PI-RMs/no PI-RMs were: P453L 55.5%/44.4%; Q476K 43%/55.26%; E477Q 42.10%/53.94% all with p&gt;0.05. No P7–P6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gag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RMs was linked to a particular subtype: CRF02_AG (63%), G (4%), F2(4%), A (17%), D (2.63%), CRF11_cpx (11.3%) or CRF09_cpx (1.3%) (p≥0.05).</a:t>
            </a:r>
          </a:p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1" dirty="0" smtClean="0">
                <a:solidFill>
                  <a:srgbClr val="E7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3200" dirty="0" smtClean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 We revealed, two new, not yet described, potentially important mutations Q476K, E477Q in P7–P6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gag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non-CS of non-B Gag, that could have clinical implications. They showed no Subtypes or PI-RMs impact. However, further phenotypic analyses and clinical correlates of drug failure will be needed before such information is suitable for amending existing resistance algorithms. </a:t>
            </a:r>
          </a:p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2909061" y="216158"/>
            <a:ext cx="17034004" cy="141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GB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Viral </a:t>
            </a:r>
            <a:r>
              <a:rPr lang="en-GB" sz="4400" b="1" dirty="0">
                <a:solidFill>
                  <a:schemeClr val="bg1"/>
                </a:solidFill>
                <a:latin typeface="Arial Black" panose="020B0A04020102020204" pitchFamily="34" charset="0"/>
              </a:rPr>
              <a:t>C-Terminal</a:t>
            </a:r>
            <a:r>
              <a:rPr lang="en-GB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 region P7 – P6</a:t>
            </a:r>
            <a:r>
              <a:rPr lang="en-GB" sz="4000" b="1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gag</a:t>
            </a:r>
            <a:r>
              <a:rPr lang="en-GB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 Gag polymorphisms and Protease drug resistance mutations profile in HIV-1 infected patients failing Protease Inhibitors combination therapy.</a:t>
            </a:r>
            <a:endParaRPr lang="en-US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543301" y="2526427"/>
            <a:ext cx="18895208" cy="81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Teto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G,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Takou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K.D.,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Fokam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J.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Dambaya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B,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Nka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A.L.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Maria-Mercedes Santoro, Vittorio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Colizzi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Carlo-Federico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Ndjolo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Alexis</a:t>
            </a: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11940877" y="28863607"/>
            <a:ext cx="18922008" cy="0"/>
          </a:xfrm>
          <a:prstGeom prst="straightConnector1">
            <a:avLst/>
          </a:prstGeom>
          <a:noFill/>
          <a:ln w="76200">
            <a:solidFill>
              <a:srgbClr val="EF40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0" y="28863607"/>
            <a:ext cx="42803763" cy="1411605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14" name="TextBox 13"/>
          <p:cNvSpPr txBox="1"/>
          <p:nvPr/>
        </p:nvSpPr>
        <p:spPr>
          <a:xfrm>
            <a:off x="275770" y="29178175"/>
            <a:ext cx="8348516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PRESENTED AT THE 23</a:t>
            </a:r>
            <a:r>
              <a:rPr lang="en-GB" sz="2365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INTERNATIONAL AIDS CONFERENCE (AIDS 2020) </a:t>
            </a:r>
            <a:r>
              <a:rPr lang="es-ES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| 6-10 JULY 2020</a:t>
            </a:r>
            <a:endParaRPr lang="en-GB" sz="236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54" y="29111273"/>
            <a:ext cx="5430051" cy="916274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8900439" y="4338683"/>
            <a:ext cx="12261991" cy="2393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smtClean="0">
                <a:solidFill>
                  <a:srgbClr val="E7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Figures and Tables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u="sng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u="sng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u="sng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u="sng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u="sng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u="sng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u="sng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Study participants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:: Non-cleavage site Gag mutations of patients on second line PI combination therapy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3:</a:t>
            </a:r>
            <a:r>
              <a:rPr lang="en-GB" sz="2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Amino acids’ residues entropy of patients on second line therapy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1804269" y="4708254"/>
            <a:ext cx="10898382" cy="2393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u="sng" dirty="0" smtClean="0">
                <a:latin typeface="Arial" panose="020B0604020202020204" pitchFamily="34" charset="0"/>
              </a:rPr>
              <a:t>Table 1</a:t>
            </a:r>
            <a:r>
              <a:rPr lang="en-US" altLang="en-US" sz="2800" b="1" dirty="0" smtClean="0">
                <a:latin typeface="Arial" panose="020B0604020202020204" pitchFamily="34" charset="0"/>
              </a:rPr>
              <a:t>: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Prevalence of previous and novel C-Terminal (P7-P6)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Gag</a:t>
            </a: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dirty="0">
                <a:solidFill>
                  <a:srgbClr val="E7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mutations associated with PI exposure and 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b="1" dirty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b="1" dirty="0" smtClean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b="1" dirty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b="1" dirty="0" smtClean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b="1" dirty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b="1" dirty="0" smtClean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b="1" dirty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b="1" dirty="0" smtClean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b="1" dirty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b="1" dirty="0" smtClean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b="1" dirty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b="1" dirty="0" smtClean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b="1" dirty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Table 2</a:t>
            </a:r>
            <a:r>
              <a:rPr lang="en-GB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Prevalence of Gag mutations associated to protease drug resistance mutations among those exposed to PI </a:t>
            </a:r>
            <a:endParaRPr lang="en-GB" altLang="en-US" sz="2800" b="1" dirty="0" smtClean="0">
              <a:solidFill>
                <a:srgbClr val="E72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b="1" dirty="0" smtClean="0">
              <a:solidFill>
                <a:srgbClr val="E72240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18910934" y="5145909"/>
            <a:ext cx="11301213" cy="5050301"/>
            <a:chOff x="716096" y="93537"/>
            <a:chExt cx="11301213" cy="6799631"/>
          </a:xfrm>
        </p:grpSpPr>
        <p:sp>
          <p:nvSpPr>
            <p:cNvPr id="15" name="Arrondir un rectangle avec un coin diagonal 9"/>
            <p:cNvSpPr/>
            <p:nvPr/>
          </p:nvSpPr>
          <p:spPr>
            <a:xfrm>
              <a:off x="716096" y="5392755"/>
              <a:ext cx="3580482" cy="1500411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34(44.73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%) showing on Protease, </a:t>
              </a:r>
              <a:r>
                <a:rPr lang="en-GB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majors and     </a:t>
              </a:r>
              <a:r>
                <a:rPr lang="en-GB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??</a:t>
              </a:r>
              <a:r>
                <a:rPr lang="en-GB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accessories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 </a:t>
              </a:r>
              <a:r>
                <a:rPr lang="en-GB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drug     </a:t>
              </a:r>
              <a:r>
                <a:rPr lang="en-GB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55.27%     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resistance </a:t>
              </a:r>
              <a:r>
                <a:rPr lang="en-GB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mutations    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Arrondir un rectangle avec un coin diagonal 10"/>
            <p:cNvSpPr/>
            <p:nvPr/>
          </p:nvSpPr>
          <p:spPr>
            <a:xfrm>
              <a:off x="716097" y="3657600"/>
              <a:ext cx="3580482" cy="1178805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76 failing PI </a:t>
              </a:r>
              <a:r>
                <a:rPr lang="en-GB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combination 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treatment 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Arrondir un rectangle avec un coin diagonal 11"/>
            <p:cNvSpPr/>
            <p:nvPr/>
          </p:nvSpPr>
          <p:spPr>
            <a:xfrm>
              <a:off x="716096" y="1713122"/>
              <a:ext cx="3580482" cy="1388125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96 on  PI </a:t>
              </a:r>
              <a:endPara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44.31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men</a:t>
              </a:r>
            </a:p>
            <a:p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Mean age [IR] = 41.21 ± 12.66 </a:t>
              </a:r>
              <a:r>
                <a:rPr lang="en-GB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yrs</a:t>
              </a:r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[7-70]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Arrondir un rectangle avec un coin diagonal 12"/>
            <p:cNvSpPr/>
            <p:nvPr/>
          </p:nvSpPr>
          <p:spPr>
            <a:xfrm>
              <a:off x="716096" y="132203"/>
              <a:ext cx="3580482" cy="1024568"/>
            </a:xfrm>
            <a:prstGeom prst="round2Diag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334 patients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lèche vers le bas 19"/>
            <p:cNvSpPr/>
            <p:nvPr/>
          </p:nvSpPr>
          <p:spPr>
            <a:xfrm>
              <a:off x="2264021" y="1239058"/>
              <a:ext cx="484632" cy="457200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èche vers le bas 20"/>
            <p:cNvSpPr/>
            <p:nvPr/>
          </p:nvSpPr>
          <p:spPr>
            <a:xfrm>
              <a:off x="2264021" y="3162858"/>
              <a:ext cx="484632" cy="407625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èche vers le bas 21"/>
            <p:cNvSpPr/>
            <p:nvPr/>
          </p:nvSpPr>
          <p:spPr>
            <a:xfrm>
              <a:off x="2264021" y="4940386"/>
              <a:ext cx="484632" cy="418641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3" name="Graphique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94746988"/>
                </p:ext>
              </p:extLst>
            </p:nvPr>
          </p:nvGraphicFramePr>
          <p:xfrm>
            <a:off x="6016130" y="93537"/>
            <a:ext cx="6001179" cy="32391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4" name="Graphique 2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10334513"/>
                </p:ext>
              </p:extLst>
            </p:nvPr>
          </p:nvGraphicFramePr>
          <p:xfrm>
            <a:off x="5894024" y="3657600"/>
            <a:ext cx="6088656" cy="32355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5" name="Flèche courbée vers le haut 24"/>
            <p:cNvSpPr/>
            <p:nvPr/>
          </p:nvSpPr>
          <p:spPr>
            <a:xfrm rot="19943712">
              <a:off x="4347375" y="3265942"/>
              <a:ext cx="2026333" cy="662977"/>
            </a:xfrm>
            <a:prstGeom prst="curvedUp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lèche courbée vers le haut 25"/>
            <p:cNvSpPr/>
            <p:nvPr/>
          </p:nvSpPr>
          <p:spPr>
            <a:xfrm rot="21018807">
              <a:off x="4322152" y="6181251"/>
              <a:ext cx="1882280" cy="600399"/>
            </a:xfrm>
            <a:prstGeom prst="curvedUp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 rot="16200000">
              <a:off x="4556559" y="1462353"/>
              <a:ext cx="25881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Percentage</a:t>
              </a:r>
              <a:r>
                <a:rPr lang="en-GB" sz="1400" dirty="0" smtClean="0"/>
                <a:t> of patients</a:t>
              </a:r>
              <a:endParaRPr lang="en-US" sz="1400" dirty="0"/>
            </a:p>
          </p:txBody>
        </p:sp>
        <p:sp>
          <p:nvSpPr>
            <p:cNvPr id="28" name="ZoneTexte 27"/>
            <p:cNvSpPr txBox="1"/>
            <p:nvPr/>
          </p:nvSpPr>
          <p:spPr>
            <a:xfrm rot="16200000">
              <a:off x="4510812" y="4644816"/>
              <a:ext cx="27028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Percentage of patients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Imag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35644" y="11267508"/>
            <a:ext cx="9502580" cy="8043520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3619581" y="1410018"/>
            <a:ext cx="138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FF0000"/>
                </a:solidFill>
              </a:rPr>
              <a:t>P ˂ </a:t>
            </a:r>
            <a:r>
              <a:rPr lang="en-US" dirty="0">
                <a:solidFill>
                  <a:srgbClr val="FF0000"/>
                </a:solidFill>
              </a:rPr>
              <a:t>0.0001</a:t>
            </a: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5983941" y="6562165"/>
            <a:ext cx="1" cy="2728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20296065" y="17594690"/>
            <a:ext cx="159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NAIVE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2402800" y="17537540"/>
            <a:ext cx="3055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2NRTI + 1NNRTI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5674931" y="11710721"/>
            <a:ext cx="2035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2NRTI+ 1P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21686441" y="11730325"/>
            <a:ext cx="312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˂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0.0001</a:t>
            </a: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49405" y="21377133"/>
            <a:ext cx="10593660" cy="4296578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29130138" y="22232983"/>
            <a:ext cx="104504" cy="287382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/>
          <p:cNvSpPr txBox="1"/>
          <p:nvPr/>
        </p:nvSpPr>
        <p:spPr>
          <a:xfrm>
            <a:off x="9376889" y="19345233"/>
            <a:ext cx="9338479" cy="3477875"/>
          </a:xfrm>
          <a:prstGeom prst="rect">
            <a:avLst/>
          </a:prstGeom>
          <a:solidFill>
            <a:srgbClr val="00CC99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revealed, two new, not yet described, potentially important mutations Q476K, E477Q in P7–P6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gag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non-CS of non-B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HIV Gag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that could have clinical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implications.</a:t>
            </a:r>
            <a:endParaRPr lang="en-US" sz="4000" b="1" dirty="0"/>
          </a:p>
        </p:txBody>
      </p:sp>
      <p:graphicFrame>
        <p:nvGraphicFramePr>
          <p:cNvPr id="52" name="Tableau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059667"/>
              </p:ext>
            </p:extLst>
          </p:nvPr>
        </p:nvGraphicFramePr>
        <p:xfrm>
          <a:off x="32089689" y="5941066"/>
          <a:ext cx="10333215" cy="4693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7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47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28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23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0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08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2249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Mutat</a:t>
                      </a:r>
                      <a:r>
                        <a:rPr lang="en-GB" sz="1800" dirty="0" smtClean="0"/>
                        <a:t>-</a:t>
                      </a:r>
                    </a:p>
                    <a:p>
                      <a:r>
                        <a:rPr lang="en-GB" sz="1800" dirty="0" smtClean="0"/>
                        <a:t>ions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Prot</a:t>
                      </a:r>
                      <a:r>
                        <a:rPr lang="en-GB" sz="1800" dirty="0" smtClean="0"/>
                        <a:t>-</a:t>
                      </a:r>
                    </a:p>
                    <a:p>
                      <a:r>
                        <a:rPr lang="en-GB" sz="1800" dirty="0" err="1" smtClean="0"/>
                        <a:t>eins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Cleavage site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 Not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smtClean="0"/>
                        <a:t>Exposed  to PI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Exposed to PI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 p-Value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      OR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 95%                               CI</a:t>
                      </a:r>
                      <a:endParaRPr 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63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A431V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P7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P7/P1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/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/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/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/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/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07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I437V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P1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P7/P1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0.84% (2/238)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0% (0/96)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0.861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0.806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0.0723-9.001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079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L449P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P6gag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P1/P6gag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80% (191/238)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73.9%(71/96)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0.675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1.085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0.756-1.557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00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P453L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P6gag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P1/P6gag</a:t>
                      </a:r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3.36% (8/238)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9.37%(9/96)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0.040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0.358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0.1344-0.956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4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Q476K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P6gag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non-CS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0.84% (2/238)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79.16%(76/96)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˂ 0.0001</a:t>
                      </a:r>
                      <a:endParaRPr lang="en-US" sz="18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0.0106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0.0026-0.0441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33061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E477Q</a:t>
                      </a:r>
                    </a:p>
                    <a:p>
                      <a:endParaRPr lang="en-GB" sz="1800" dirty="0" smtClean="0"/>
                    </a:p>
                    <a:p>
                      <a:r>
                        <a:rPr lang="en-GB" sz="1800" dirty="0" smtClean="0"/>
                        <a:t>V467E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P6gag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P6gag</a:t>
                      </a:r>
                      <a:endParaRPr lang="en-GB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non-CS</a:t>
                      </a:r>
                    </a:p>
                    <a:p>
                      <a:pPr algn="ctr"/>
                      <a:endParaRPr lang="en-GB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non-CS</a:t>
                      </a:r>
                      <a:endParaRPr lang="en-US" sz="18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0% (0/238)</a:t>
                      </a:r>
                    </a:p>
                    <a:p>
                      <a:pPr algn="ctr"/>
                      <a:endParaRPr lang="en-GB" sz="1800" dirty="0" smtClean="0"/>
                    </a:p>
                    <a:p>
                      <a:pPr algn="ctr"/>
                      <a:r>
                        <a:rPr lang="en-GB" sz="1800" dirty="0" smtClean="0"/>
                        <a:t>92.43%</a:t>
                      </a:r>
                      <a:r>
                        <a:rPr lang="en-GB" sz="1800" baseline="0" dirty="0" smtClean="0"/>
                        <a:t> (</a:t>
                      </a:r>
                      <a:r>
                        <a:rPr lang="en-GB" sz="1800" dirty="0" smtClean="0"/>
                        <a:t>220/238)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79.16%(76/96)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84.37% (81/96)</a:t>
                      </a:r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˂ 0.0001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   0.607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0.0053</a:t>
                      </a:r>
                    </a:p>
                    <a:p>
                      <a:pPr algn="ctr"/>
                      <a:endParaRPr lang="en-GB" sz="1800" dirty="0" smtClean="0"/>
                    </a:p>
                    <a:p>
                      <a:pPr algn="ctr"/>
                      <a:r>
                        <a:rPr lang="en-GB" sz="1800" dirty="0" smtClean="0"/>
                        <a:t>1.095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0.0007-0.0387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0.773-1.551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7" name="Tableau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096714"/>
              </p:ext>
            </p:extLst>
          </p:nvPr>
        </p:nvGraphicFramePr>
        <p:xfrm>
          <a:off x="32089688" y="12233943"/>
          <a:ext cx="10333217" cy="58268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9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6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39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0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4940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Mutations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PI-DRM (#,&amp;)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NO PI-DRM (#,&amp;)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Subtypes (%)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P-Value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913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Q476K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33/76 (43%)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42/76 (55.26%)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CRF02_AG</a:t>
                      </a:r>
                      <a:r>
                        <a:rPr lang="en-GB" sz="1800" baseline="0" dirty="0" smtClean="0"/>
                        <a:t> (63%); G (4%); F2 (4%); A (17%); D (1.3%); CRF11_cpx (1.3%) CRF09_cpx(1.3%).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0.133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9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E477Q</a:t>
                      </a:r>
                      <a:endParaRPr lang="en-US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32/76(42.10%)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41/76 (53.94)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CRF02_AG</a:t>
                      </a:r>
                      <a:r>
                        <a:rPr lang="en-GB" sz="1800" baseline="0" dirty="0" smtClean="0"/>
                        <a:t> (60%); G (4%); F2 (4%); A (17%); D(2.63%); CRF11_cpx (1.3%); CRF09_cpx(1.3%).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0.250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9138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P453L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5/9 (55.5%)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4/9 (44.4%)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CRF02_AG (66.6%); G (22.2%);</a:t>
                      </a:r>
                      <a:r>
                        <a:rPr lang="en-GB" sz="1800" baseline="0" dirty="0" smtClean="0"/>
                        <a:t> CRF09_cpx (11.1%)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0.92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8" name="Immagin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800" y="27546300"/>
            <a:ext cx="1156208" cy="128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CasellaDiTesto 6"/>
          <p:cNvSpPr txBox="1">
            <a:spLocks noChangeArrowheads="1"/>
          </p:cNvSpPr>
          <p:nvPr/>
        </p:nvSpPr>
        <p:spPr bwMode="auto">
          <a:xfrm>
            <a:off x="41696364" y="27537509"/>
            <a:ext cx="1166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accent2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400">
                <a:solidFill>
                  <a:schemeClr val="accent2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400">
                <a:solidFill>
                  <a:schemeClr val="accent2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400">
                <a:solidFill>
                  <a:schemeClr val="accent2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400">
                <a:solidFill>
                  <a:schemeClr val="accent2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2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it-IT" sz="2400" dirty="0">
                <a:solidFill>
                  <a:srgbClr val="FF0000"/>
                </a:solidFill>
              </a:rPr>
              <a:t>CIRCB</a:t>
            </a:r>
          </a:p>
        </p:txBody>
      </p:sp>
      <p:pic>
        <p:nvPicPr>
          <p:cNvPr id="4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2961946" y="21377133"/>
            <a:ext cx="4759469" cy="475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79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1228</TotalTime>
  <Words>511</Words>
  <Application>Microsoft Office PowerPoint</Application>
  <PresentationFormat>Personnalisé</PresentationFormat>
  <Paragraphs>206</Paragraphs>
  <Slides>1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Century Gothic</vt:lpstr>
      <vt:lpstr>MS PGothic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georges teto</cp:lastModifiedBy>
  <cp:revision>53</cp:revision>
  <dcterms:created xsi:type="dcterms:W3CDTF">2016-06-23T11:49:10Z</dcterms:created>
  <dcterms:modified xsi:type="dcterms:W3CDTF">2020-06-25T20:14:47Z</dcterms:modified>
</cp:coreProperties>
</file>